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slideLayouts/_rels/slideLayout1.xml.rels" ContentType="application/vnd.openxmlformats-package.relationships+xml"/>
  <Override PartName="/ppt/slideLayouts/slideLayout1.xml" ContentType="application/vnd.openxmlformats-officedocument.presentationml.slideLayout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19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9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.xml.rels" ContentType="application/vnd.openxmlformats-package.relationships+xml"/>
  <Override PartName="/ppt/slides/_rels/slide16.xml.rels" ContentType="application/vnd.openxmlformats-package.relationships+xml"/>
  <Override PartName="/ppt/slides/_rels/slide2.xml.rels" ContentType="application/vnd.openxmlformats-package.relationships+xml"/>
  <Override PartName="/ppt/slides/_rels/slide17.xml.rels" ContentType="application/vnd.openxmlformats-package.relationships+xml"/>
  <Override PartName="/ppt/slides/_rels/slide3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17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_rels/presentation.xml.rels" ContentType="application/vnd.openxmlformats-package.relationships+xml"/>
  <Override PartName="/ppt/media/image13.png" ContentType="image/png"/>
  <Override PartName="/ppt/media/image4.png" ContentType="image/png"/>
  <Override PartName="/ppt/media/image9.png" ContentType="image/png"/>
  <Override PartName="/ppt/media/image14.png" ContentType="image/png"/>
  <Override PartName="/ppt/media/image5.png" ContentType="image/png"/>
  <Override PartName="/ppt/media/image15.png" ContentType="image/png"/>
  <Override PartName="/ppt/media/image6.png" ContentType="image/png"/>
  <Override PartName="/ppt/media/image10.png" ContentType="image/png"/>
  <Override PartName="/ppt/media/image1.png" ContentType="image/png"/>
  <Override PartName="/ppt/media/image16.png" ContentType="image/png"/>
  <Override PartName="/ppt/media/image7.png" ContentType="image/png"/>
  <Override PartName="/ppt/media/image11.png" ContentType="image/png"/>
  <Override PartName="/ppt/media/image2.png" ContentType="image/png"/>
  <Override PartName="/ppt/media/image17.png" ContentType="image/png"/>
  <Override PartName="/ppt/media/image8.png" ContentType="image/png"/>
  <Override PartName="/ppt/media/image12.png" ContentType="image/png"/>
  <Override PartName="/ppt/media/image3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</p:sldIdLst>
  <p:sldSz cx="10080625" cy="5670550"/>
  <p:notesSz cx="7772400" cy="10058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120" cy="94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2D61820-CA4E-44F5-ADCC-35BD4A2B62F6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69120" cy="94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248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576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E8A00C19-BA0A-4517-B3BD-6AD2C520DB80}" type="slidenum"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5760" cy="388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en-US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en-US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en-US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0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0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0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0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hyperlink" Target="https://networkx.org/documentation/stable/reference/generated/networkx.generators.social.karate_club_graph.html#networkx.generators.social.karate_club_graph" TargetMode="External"/><Relationship Id="rId2" Type="http://schemas.openxmlformats.org/officeDocument/2006/relationships/hyperlink" Target="https://snap.stanford.edu/data/email-Eu-core.html" TargetMode="External"/><Relationship Id="rId3" Type="http://schemas.openxmlformats.org/officeDocument/2006/relationships/slideLayout" Target="../slideLayouts/slideLayout0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0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0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0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0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0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0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hyperlink" Target="https://en.wikipedia.org/wiki/Louvain_method" TargetMode="External"/><Relationship Id="rId2" Type="http://schemas.openxmlformats.org/officeDocument/2006/relationships/hyperlink" Target="https://cdlib.readthedocs.io/en/latest/reference/cd_algorithms/algs/cdlib.algorithms.surprise_communities.html" TargetMode="External"/><Relationship Id="rId3" Type="http://schemas.openxmlformats.org/officeDocument/2006/relationships/hyperlink" Target="https://cdlib.readthedocs.io/en/latest/reference/cd_algorithms/algs/cdlib.algorithms.leiden.html" TargetMode="External"/><Relationship Id="rId4" Type="http://schemas.openxmlformats.org/officeDocument/2006/relationships/hyperlink" Target="https://cdlib.readthedocs.io/en/latest/reference/cd_algorithms/algs/cdlib.algorithms.walktrap.html" TargetMode="External"/><Relationship Id="rId5" Type="http://schemas.openxmlformats.org/officeDocument/2006/relationships/hyperlink" Target="https://en.wikipedia.org/wiki/Adjusted_mutual_information" TargetMode="External"/><Relationship Id="rId6" Type="http://schemas.openxmlformats.org/officeDocument/2006/relationships/slideLayout" Target="../slideLayouts/slideLayout0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0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0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0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0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5360"/>
            <a:ext cx="9069120" cy="94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Different community finding algorithms </a:t>
            </a:r>
            <a:br>
              <a:rPr sz="3200"/>
            </a:br>
            <a:r>
              <a:rPr b="0" lang="en-US" sz="3200" spc="-1" strike="noStrike">
                <a:solidFill>
                  <a:srgbClr val="000000"/>
                </a:solidFill>
                <a:latin typeface="Arial"/>
              </a:rPr>
              <a:t>on classic generated model and real networks</a:t>
            </a:r>
            <a:endParaRPr b="0" lang="en-US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970640"/>
            <a:ext cx="9070200" cy="3286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Generate a test bed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Evaluate different algorithms on the test bed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</a:rPr>
              <a:t>Observe how the algorithms work on the test bed and on real networks</a:t>
            </a:r>
            <a:endParaRPr b="0" lang="en-US" sz="2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" descr=""/>
          <p:cNvPicPr/>
          <p:nvPr/>
        </p:nvPicPr>
        <p:blipFill>
          <a:blip r:embed="rId1"/>
          <a:stretch/>
        </p:blipFill>
        <p:spPr>
          <a:xfrm>
            <a:off x="0" y="-457200"/>
            <a:ext cx="9944280" cy="662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" descr=""/>
          <p:cNvPicPr/>
          <p:nvPr/>
        </p:nvPicPr>
        <p:blipFill>
          <a:blip r:embed="rId1"/>
          <a:stretch/>
        </p:blipFill>
        <p:spPr>
          <a:xfrm>
            <a:off x="0" y="-457200"/>
            <a:ext cx="9945000" cy="662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" descr=""/>
          <p:cNvPicPr/>
          <p:nvPr/>
        </p:nvPicPr>
        <p:blipFill>
          <a:blip r:embed="rId1"/>
          <a:stretch/>
        </p:blipFill>
        <p:spPr>
          <a:xfrm>
            <a:off x="0" y="-457200"/>
            <a:ext cx="9945000" cy="662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" descr=""/>
          <p:cNvPicPr/>
          <p:nvPr/>
        </p:nvPicPr>
        <p:blipFill>
          <a:blip r:embed="rId1"/>
          <a:stretch/>
        </p:blipFill>
        <p:spPr>
          <a:xfrm>
            <a:off x="0" y="-457200"/>
            <a:ext cx="9944640" cy="662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" descr=""/>
          <p:cNvPicPr/>
          <p:nvPr/>
        </p:nvPicPr>
        <p:blipFill>
          <a:blip r:embed="rId1"/>
          <a:stretch/>
        </p:blipFill>
        <p:spPr>
          <a:xfrm>
            <a:off x="0" y="-457200"/>
            <a:ext cx="9943560" cy="6628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"/>
          <p:cNvSpPr/>
          <p:nvPr/>
        </p:nvSpPr>
        <p:spPr>
          <a:xfrm>
            <a:off x="2057400" y="228600"/>
            <a:ext cx="632988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Observe algorithms on real networks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"/>
          <p:cNvSpPr/>
          <p:nvPr/>
        </p:nvSpPr>
        <p:spPr>
          <a:xfrm>
            <a:off x="228600" y="1371600"/>
            <a:ext cx="41144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Zachary’s Karate Club network: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34 nodes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78 edges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 ground truth communities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"/>
          <p:cNvSpPr/>
          <p:nvPr/>
        </p:nvSpPr>
        <p:spPr>
          <a:xfrm>
            <a:off x="457200" y="3686400"/>
            <a:ext cx="8915040" cy="11138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References: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https://networkx.org/documentation/stable/reference/generated/networkx.generators.social.karate_club_graph.html#networkx.generators.social.karate_club_graph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https://snap.stanford.edu/data/email-Eu-core.html</a:t>
            </a: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"/>
          <p:cNvSpPr/>
          <p:nvPr/>
        </p:nvSpPr>
        <p:spPr>
          <a:xfrm>
            <a:off x="5029200" y="1371600"/>
            <a:ext cx="4571640" cy="137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The email-Eu-core network: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1005 nodes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25571 edges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2" marL="648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42 ground truth communities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-479160" y="0"/>
            <a:ext cx="10765080" cy="5740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440640" y="-469800"/>
            <a:ext cx="9159480" cy="66409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-1143000" y="-228600"/>
            <a:ext cx="12115440" cy="6057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-236520" y="-457200"/>
            <a:ext cx="10293840" cy="67125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0"/>
            <a:ext cx="9069120" cy="9439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</a:rPr>
              <a:t>Classical generated model</a:t>
            </a:r>
            <a:endParaRPr b="0" lang="en-US" sz="3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143000"/>
            <a:ext cx="4798800" cy="159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4 communities (32 nodes each) with random links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Source Han Sans CN"/>
              </a:rPr>
              <a:t>Average connections within-community: z_in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Source Han Sans CN"/>
              </a:rPr>
              <a:t>Average connections out-community: z_out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Source Han Sans CN"/>
              </a:rPr>
              <a:t>z_in + z_out = ⟨k⟩ = 16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"/>
          <p:cNvSpPr/>
          <p:nvPr/>
        </p:nvSpPr>
        <p:spPr>
          <a:xfrm>
            <a:off x="457200" y="3231720"/>
            <a:ext cx="6399000" cy="1338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When z_out is close to 0, it is easy to identify communities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When z_out is close to 8, the graph becomes homogeneous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</a:rPr>
              <a:t>When z_out is close to 16, nodes tend to avoid their own community</a:t>
            </a:r>
            <a:endParaRPr b="0" lang="en-US" sz="15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"/>
          <p:cNvSpPr/>
          <p:nvPr/>
        </p:nvSpPr>
        <p:spPr>
          <a:xfrm>
            <a:off x="468360" y="2743200"/>
            <a:ext cx="1131480" cy="259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  <a:spcBef>
                <a:spcPts val="1417"/>
              </a:spcBef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</a:rPr>
              <a:t>==&gt;</a:t>
            </a:r>
            <a:endParaRPr b="0" lang="en-US" sz="12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" descr=""/>
          <p:cNvPicPr/>
          <p:nvPr/>
        </p:nvPicPr>
        <p:blipFill>
          <a:blip r:embed="rId1"/>
          <a:stretch/>
        </p:blipFill>
        <p:spPr>
          <a:xfrm>
            <a:off x="4800600" y="-228600"/>
            <a:ext cx="4798800" cy="3359160"/>
          </a:xfrm>
          <a:prstGeom prst="rect">
            <a:avLst/>
          </a:prstGeom>
          <a:ln w="0">
            <a:noFill/>
          </a:ln>
        </p:spPr>
      </p:pic>
      <p:pic>
        <p:nvPicPr>
          <p:cNvPr id="14" name="" descr=""/>
          <p:cNvPicPr/>
          <p:nvPr/>
        </p:nvPicPr>
        <p:blipFill>
          <a:blip r:embed="rId2"/>
          <a:stretch/>
        </p:blipFill>
        <p:spPr>
          <a:xfrm>
            <a:off x="228600" y="2583720"/>
            <a:ext cx="4799160" cy="3358800"/>
          </a:xfrm>
          <a:prstGeom prst="rect">
            <a:avLst/>
          </a:prstGeom>
          <a:ln w="0">
            <a:noFill/>
          </a:ln>
        </p:spPr>
      </p:pic>
      <p:pic>
        <p:nvPicPr>
          <p:cNvPr id="15" name="" descr=""/>
          <p:cNvPicPr/>
          <p:nvPr/>
        </p:nvPicPr>
        <p:blipFill>
          <a:blip r:embed="rId3"/>
          <a:stretch/>
        </p:blipFill>
        <p:spPr>
          <a:xfrm>
            <a:off x="4800600" y="2583720"/>
            <a:ext cx="4798800" cy="3358800"/>
          </a:xfrm>
          <a:prstGeom prst="rect">
            <a:avLst/>
          </a:prstGeom>
          <a:ln w="0">
            <a:noFill/>
          </a:ln>
        </p:spPr>
      </p:pic>
      <p:sp>
        <p:nvSpPr>
          <p:cNvPr id="16" name=""/>
          <p:cNvSpPr/>
          <p:nvPr/>
        </p:nvSpPr>
        <p:spPr>
          <a:xfrm>
            <a:off x="228600" y="228600"/>
            <a:ext cx="4342320" cy="1278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Example of generated model with different z_out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"/>
          <p:cNvSpPr/>
          <p:nvPr/>
        </p:nvSpPr>
        <p:spPr>
          <a:xfrm>
            <a:off x="228600" y="1260720"/>
            <a:ext cx="4342320" cy="10242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We will generate graph with z_out at: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0.5, 4, 8, 12, 15.5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" descr=""/>
          <p:cNvPicPr/>
          <p:nvPr/>
        </p:nvPicPr>
        <p:blipFill>
          <a:blip r:embed="rId1"/>
          <a:stretch/>
        </p:blipFill>
        <p:spPr>
          <a:xfrm>
            <a:off x="-457200" y="822960"/>
            <a:ext cx="5713200" cy="3998880"/>
          </a:xfrm>
          <a:prstGeom prst="rect">
            <a:avLst/>
          </a:prstGeom>
          <a:ln w="0">
            <a:noFill/>
          </a:ln>
        </p:spPr>
      </p:pic>
      <p:pic>
        <p:nvPicPr>
          <p:cNvPr id="19" name="" descr=""/>
          <p:cNvPicPr/>
          <p:nvPr/>
        </p:nvPicPr>
        <p:blipFill>
          <a:blip r:embed="rId2"/>
          <a:stretch/>
        </p:blipFill>
        <p:spPr>
          <a:xfrm>
            <a:off x="4549680" y="822960"/>
            <a:ext cx="5735520" cy="40147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"/>
          <p:cNvSpPr/>
          <p:nvPr/>
        </p:nvSpPr>
        <p:spPr>
          <a:xfrm>
            <a:off x="1788840" y="228600"/>
            <a:ext cx="643932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Different community finding algorithms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"/>
          <p:cNvSpPr/>
          <p:nvPr/>
        </p:nvSpPr>
        <p:spPr>
          <a:xfrm>
            <a:off x="0" y="1143000"/>
            <a:ext cx="3884760" cy="2055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Algorithms: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Louvain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Surprises community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Leiden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  <a:tabLst>
                <a:tab algn="l" pos="408240"/>
              </a:tabLst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Walktrap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"/>
          <p:cNvSpPr/>
          <p:nvPr/>
        </p:nvSpPr>
        <p:spPr>
          <a:xfrm>
            <a:off x="4800600" y="2744280"/>
            <a:ext cx="5028840" cy="1141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"/>
          <p:cNvSpPr/>
          <p:nvPr/>
        </p:nvSpPr>
        <p:spPr>
          <a:xfrm>
            <a:off x="4891680" y="1170360"/>
            <a:ext cx="4709160" cy="886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ource Han Sans CN"/>
              </a:rPr>
              <a:t>To evaluate the algorithms, we check the similarity between four ground truth groups and the found groups. 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"/>
          <p:cNvSpPr/>
          <p:nvPr/>
        </p:nvSpPr>
        <p:spPr>
          <a:xfrm>
            <a:off x="228600" y="3886200"/>
            <a:ext cx="9600840" cy="147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</a:rPr>
              <a:t>References: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hlinkClick r:id="rId1"/>
              </a:rPr>
              <a:t>https://en.wikipedia.org/wiki/Louvain_method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hlinkClick r:id="rId2"/>
              </a:rPr>
              <a:t>https://cdlib.readthedocs.io/en/latest/reference/cd_algorithms/algs/cdlib.algorithms.surprise_communities.html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hlinkClick r:id="rId3"/>
              </a:rPr>
              <a:t>https://cdlib.readthedocs.io/en/latest/reference/cd_algorithms/algs/cdlib.algorithms.leiden.html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hlinkClick r:id="rId4"/>
              </a:rPr>
              <a:t>https://cdlib.readthedocs.io/en/latest/reference/cd_algorithms/algs/cdlib.algorithms.walktrap.html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 u="sng">
                <a:solidFill>
                  <a:srgbClr val="000000"/>
                </a:solidFill>
                <a:uFillTx/>
                <a:latin typeface="Arial"/>
                <a:hlinkClick r:id="rId5"/>
              </a:rPr>
              <a:t>https://en.wikipedia.org/wiki/Adjusted_mutual_information</a:t>
            </a: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"/>
          <p:cNvSpPr/>
          <p:nvPr/>
        </p:nvSpPr>
        <p:spPr>
          <a:xfrm>
            <a:off x="4891680" y="2221560"/>
            <a:ext cx="5166360" cy="2121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ource Han Sans CN"/>
              </a:rPr>
              <a:t>We will observe for different z_out values: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ource Han Sans CN"/>
              </a:rPr>
              <a:t>AMI (Adjusted Mutual Information): a metric to compare similarity of two clusterings for a dataset. The higher AMI, the better accuracy algorithm has.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 marL="216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ource Han Sans CN"/>
              </a:rPr>
              <a:t>Number of communities found by algorithms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Source Han Sans CN"/>
              </a:rPr>
              <a:t>The data will be simulated 100 times to calculated for randomness.</a:t>
            </a: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"/>
          <p:cNvSpPr/>
          <p:nvPr/>
        </p:nvSpPr>
        <p:spPr>
          <a:xfrm>
            <a:off x="1828800" y="228600"/>
            <a:ext cx="6329880" cy="486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Different community finding algorithms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" name="" descr=""/>
          <p:cNvPicPr/>
          <p:nvPr/>
        </p:nvPicPr>
        <p:blipFill>
          <a:blip r:embed="rId1"/>
          <a:stretch/>
        </p:blipFill>
        <p:spPr>
          <a:xfrm>
            <a:off x="1371960" y="914760"/>
            <a:ext cx="7314480" cy="45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"/>
          <p:cNvSpPr/>
          <p:nvPr/>
        </p:nvSpPr>
        <p:spPr>
          <a:xfrm>
            <a:off x="1828800" y="228600"/>
            <a:ext cx="643932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Different community finding algorithms 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" name="" descr=""/>
          <p:cNvPicPr/>
          <p:nvPr/>
        </p:nvPicPr>
        <p:blipFill>
          <a:blip r:embed="rId1"/>
          <a:stretch/>
        </p:blipFill>
        <p:spPr>
          <a:xfrm>
            <a:off x="1371600" y="914760"/>
            <a:ext cx="7314480" cy="4571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"/>
          <p:cNvSpPr/>
          <p:nvPr/>
        </p:nvSpPr>
        <p:spPr>
          <a:xfrm>
            <a:off x="1600200" y="228600"/>
            <a:ext cx="7086240" cy="6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Observe algorithms on generated networks</a:t>
            </a:r>
            <a:endParaRPr b="0" lang="en-US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"/>
          <p:cNvSpPr/>
          <p:nvPr/>
        </p:nvSpPr>
        <p:spPr>
          <a:xfrm>
            <a:off x="457200" y="1371600"/>
            <a:ext cx="7086240" cy="3657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ource Han Sans CN"/>
              </a:rPr>
              <a:t>The algorithms performances start to degenerate at z_out = 7, thus we will generate graph with z_out at: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ource Han Sans CN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ource Han Sans CN"/>
              </a:rPr>
              <a:t>0.5, 4, 7, 8, 12, 15.5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ource Han Sans CN"/>
              </a:rPr>
              <a:t>Then, we will observe: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ource Han Sans CN"/>
              </a:rPr>
              <a:t>The number of communities found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ource Han Sans CN"/>
              </a:rPr>
              <a:t>AMI value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Source Han Sans CN"/>
              </a:rPr>
              <a:t>The graph of found communities</a:t>
            </a:r>
            <a:endParaRPr b="0" lang="en-US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" descr=""/>
          <p:cNvPicPr/>
          <p:nvPr/>
        </p:nvPicPr>
        <p:blipFill>
          <a:blip r:embed="rId1"/>
          <a:stretch/>
        </p:blipFill>
        <p:spPr>
          <a:xfrm>
            <a:off x="0" y="-457200"/>
            <a:ext cx="9944640" cy="6629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Libre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18a303"/>
      </a:accent1>
      <a:accent2>
        <a:srgbClr val="0369a3"/>
      </a:accent2>
      <a:accent3>
        <a:srgbClr val="a33e03"/>
      </a:accent3>
      <a:accent4>
        <a:srgbClr val="8e03a3"/>
      </a:accent4>
      <a:accent5>
        <a:srgbClr val="c99c00"/>
      </a:accent5>
      <a:accent6>
        <a:srgbClr val="c9211e"/>
      </a:accent6>
      <a:hlink>
        <a:srgbClr val="0000ee"/>
      </a:hlink>
      <a:folHlink>
        <a:srgbClr val="551a8b"/>
      </a:folHlink>
    </a:clrScheme>
    <a:fontScheme name="Office">
      <a:majorFont>
        <a:latin typeface="Arial" pitchFamily="0" charset="1"/>
        <a:ea typeface="DejaVu Sans" pitchFamily="0" charset="1"/>
        <a:cs typeface="DejaVu Sans" pitchFamily="0" charset="1"/>
      </a:majorFont>
      <a:minorFont>
        <a:latin typeface="Arial" pitchFamily="0" charset="1"/>
        <a:ea typeface="DejaVu Sans" pitchFamily="0" charset="1"/>
        <a:cs typeface="DejaVu Sans" pitchFamily="0" charset="1"/>
      </a:minorFont>
    </a:fontScheme>
    <a:fmtScheme>
      <a:fillStyleLst>
        <a:solidFill>
          <a:schemeClr val="phClr"/>
        </a:solidFill>
        <a:solidFill>
          <a:schemeClr val="phClr"/>
        </a:solidFill>
        <a:solidFill>
          <a:schemeClr val="phClr"/>
        </a:solidFill>
      </a:fillStyleLst>
      <a:lnStyleLst>
        <a:ln w="6350" cap="flat" cmpd="sng" algn="ctr">
          <a:prstDash val="solid"/>
          <a:miter/>
        </a:ln>
        <a:ln w="6350" cap="flat" cmpd="sng" algn="ctr">
          <a:prstDash val="solid"/>
          <a:miter/>
        </a:ln>
        <a:ln w="6350" cap="flat" cmpd="sng" algn="ctr"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solidFill>
          <a:schemeClr val="phClr"/>
        </a:soli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387</TotalTime>
  <Application>LibreOffice/7.6.5.2$Linux_X86_64 LibreOffice_project/60$Build-2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2024-05-10T13:30:51Z</dcterms:created>
  <dc:creator/>
  <dc:description/>
  <dc:language>en-US</dc:language>
  <cp:lastModifiedBy/>
  <dcterms:modified xsi:type="dcterms:W3CDTF">2024-05-13T18:45:55Z</dcterms:modified>
  <cp:revision>13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